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981450" y="171450"/>
            <a:ext cx="4991100" cy="4800600"/>
          </a:xfrm>
          <a:prstGeom prst="roundRect">
            <a:avLst>
              <a:gd name="adj" fmla="val 4762"/>
            </a:avLst>
          </a:prstGeom>
          <a:solidFill>
            <a:srgbClr val="ED9316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4362450"/>
            <a:ext cx="514350" cy="5143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1450" y="347663"/>
            <a:ext cx="53244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ESCOPO DE PARCERIA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3981450" y="766763"/>
            <a:ext cx="5324475" cy="4095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3240"/>
              </a:lnSpc>
              <a:buNone/>
            </a:pPr>
            <a:r>
              <a:rPr lang="en-US" sz="3600" spc="-7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sal + plongê</a:t>
            </a:r>
            <a:endParaRPr lang="en-US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005513" y="0"/>
            <a:ext cx="3138488" cy="5143500"/>
          </a:xfrm>
          <a:prstGeom prst="rect">
            <a:avLst/>
          </a:prstGeom>
          <a:solidFill>
            <a:srgbClr val="ECE6DE"/>
          </a:solidFill>
          <a:ln/>
        </p:spPr>
      </p:sp>
      <p:sp>
        <p:nvSpPr>
          <p:cNvPr id="3" name="Shape 1"/>
          <p:cNvSpPr/>
          <p:nvPr/>
        </p:nvSpPr>
        <p:spPr>
          <a:xfrm>
            <a:off x="3005138" y="0"/>
            <a:ext cx="3138488" cy="5143500"/>
          </a:xfrm>
          <a:prstGeom prst="rect">
            <a:avLst/>
          </a:prstGeom>
          <a:solidFill>
            <a:srgbClr val="ED9316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3138488" cy="5143500"/>
          </a:xfrm>
          <a:prstGeom prst="rect">
            <a:avLst/>
          </a:prstGeom>
          <a:solidFill>
            <a:srgbClr val="428435"/>
          </a:solidFill>
          <a:ln/>
        </p:spPr>
      </p:sp>
      <p:sp>
        <p:nvSpPr>
          <p:cNvPr id="5" name="Text 3"/>
          <p:cNvSpPr/>
          <p:nvPr/>
        </p:nvSpPr>
        <p:spPr>
          <a:xfrm>
            <a:off x="171450" y="195263"/>
            <a:ext cx="3195638" cy="6429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5063"/>
              </a:lnSpc>
              <a:buNone/>
            </a:pPr>
            <a:r>
              <a:rPr lang="en-US" sz="5625" spc="-11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001</a:t>
            </a:r>
            <a:endParaRPr lang="en-US" sz="5625" dirty="0"/>
          </a:p>
        </p:txBody>
      </p:sp>
      <p:sp>
        <p:nvSpPr>
          <p:cNvPr id="6" name="Text 4"/>
          <p:cNvSpPr/>
          <p:nvPr/>
        </p:nvSpPr>
        <p:spPr>
          <a:xfrm>
            <a:off x="171450" y="4548188"/>
            <a:ext cx="3248025" cy="4095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240"/>
              </a:lnSpc>
              <a:buNone/>
            </a:pPr>
            <a:r>
              <a:rPr lang="en-US" sz="3600" spc="-7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metodologia</a:t>
            </a:r>
            <a:endParaRPr lang="en-US" sz="3600" dirty="0"/>
          </a:p>
        </p:txBody>
      </p:sp>
      <p:sp>
        <p:nvSpPr>
          <p:cNvPr id="7" name="Text 5"/>
          <p:cNvSpPr/>
          <p:nvPr/>
        </p:nvSpPr>
        <p:spPr>
          <a:xfrm>
            <a:off x="3295650" y="195263"/>
            <a:ext cx="3195638" cy="6429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5063"/>
              </a:lnSpc>
              <a:buNone/>
            </a:pPr>
            <a:r>
              <a:rPr lang="en-US" sz="5625" spc="-11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002</a:t>
            </a:r>
            <a:endParaRPr lang="en-US" sz="5625" dirty="0"/>
          </a:p>
        </p:txBody>
      </p:sp>
      <p:sp>
        <p:nvSpPr>
          <p:cNvPr id="8" name="Text 6"/>
          <p:cNvSpPr/>
          <p:nvPr/>
        </p:nvSpPr>
        <p:spPr>
          <a:xfrm>
            <a:off x="3295650" y="4138613"/>
            <a:ext cx="3248025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240"/>
              </a:lnSpc>
              <a:buNone/>
            </a:pPr>
            <a:r>
              <a:rPr lang="en-US" sz="3600" spc="-7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tempos e movimentos</a:t>
            </a:r>
            <a:endParaRPr lang="en-US" sz="3600" dirty="0"/>
          </a:p>
        </p:txBody>
      </p:sp>
      <p:sp>
        <p:nvSpPr>
          <p:cNvPr id="9" name="Text 7"/>
          <p:cNvSpPr/>
          <p:nvPr/>
        </p:nvSpPr>
        <p:spPr>
          <a:xfrm>
            <a:off x="6305550" y="195263"/>
            <a:ext cx="3195638" cy="6429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5063"/>
              </a:lnSpc>
              <a:buNone/>
            </a:pPr>
            <a:r>
              <a:rPr lang="en-US" sz="5625" spc="-11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003</a:t>
            </a:r>
            <a:endParaRPr lang="en-US" sz="5625" dirty="0"/>
          </a:p>
        </p:txBody>
      </p:sp>
      <p:sp>
        <p:nvSpPr>
          <p:cNvPr id="10" name="Text 8"/>
          <p:cNvSpPr/>
          <p:nvPr/>
        </p:nvSpPr>
        <p:spPr>
          <a:xfrm>
            <a:off x="6305550" y="4548188"/>
            <a:ext cx="3248025" cy="4095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240"/>
              </a:lnSpc>
              <a:buNone/>
            </a:pPr>
            <a:r>
              <a:rPr lang="en-US" sz="3600" spc="-7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investimento</a:t>
            </a:r>
            <a:endParaRPr lang="en-US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284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38488" y="0"/>
            <a:ext cx="6005513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647700" y="2571750"/>
            <a:ext cx="2019300" cy="2143125"/>
          </a:xfrm>
          <a:prstGeom prst="rect">
            <a:avLst/>
          </a:prstGeom>
          <a:noFill/>
          <a:ln/>
        </p:spPr>
      </p:sp>
      <p:sp>
        <p:nvSpPr>
          <p:cNvPr id="4" name="Text 2"/>
          <p:cNvSpPr/>
          <p:nvPr/>
        </p:nvSpPr>
        <p:spPr>
          <a:xfrm>
            <a:off x="3573391" y="1332072"/>
            <a:ext cx="2477928" cy="2477928"/>
          </a:xfrm>
          <a:prstGeom prst="diamond">
            <a:avLst/>
          </a:prstGeom>
          <a:solidFill>
            <a:srgbClr val="42843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666827" y="1421771"/>
            <a:ext cx="2294792" cy="2294792"/>
          </a:xfrm>
          <a:prstGeom prst="diamond">
            <a:avLst/>
          </a:prstGeom>
          <a:solidFill>
            <a:srgbClr val="EFFFE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454857" y="1328738"/>
            <a:ext cx="2477928" cy="2477928"/>
          </a:xfrm>
          <a:prstGeom prst="diamond">
            <a:avLst/>
          </a:prstGeom>
          <a:solidFill>
            <a:srgbClr val="ED931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552033" y="1418437"/>
            <a:ext cx="2294792" cy="2294792"/>
          </a:xfrm>
          <a:prstGeom prst="diamond">
            <a:avLst/>
          </a:prstGeom>
          <a:solidFill>
            <a:srgbClr val="EDBB7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131361" y="2465982"/>
            <a:ext cx="243135" cy="243135"/>
          </a:xfrm>
          <a:prstGeom prst="ellipse">
            <a:avLst/>
          </a:prstGeom>
          <a:solidFill>
            <a:srgbClr val="428435"/>
          </a:solidFill>
          <a:ln w="50800">
            <a:solidFill>
              <a:srgbClr val="428435"/>
            </a:solidFill>
            <a:prstDash val="lgDash"/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 rot="5400000">
            <a:off x="4226495" y="2550543"/>
            <a:ext cx="1167261" cy="0"/>
          </a:xfrm>
          <a:prstGeom prst="line">
            <a:avLst/>
          </a:prstGeom>
          <a:noFill/>
          <a:ln w="35574">
            <a:solidFill>
              <a:srgbClr val="428435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 rot="5400000">
            <a:off x="7112570" y="2550543"/>
            <a:ext cx="1167261" cy="0"/>
          </a:xfrm>
          <a:prstGeom prst="line">
            <a:avLst/>
          </a:prstGeom>
          <a:noFill/>
          <a:ln w="35574">
            <a:solidFill>
              <a:srgbClr val="ED9316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 rot="5400000">
            <a:off x="5600700" y="3733800"/>
            <a:ext cx="1314450" cy="381000"/>
          </a:xfrm>
          <a:prstGeom prst="leftArrow">
            <a:avLst/>
          </a:prstGeom>
          <a:solidFill>
            <a:srgbClr val="428435"/>
          </a:solidFill>
          <a:ln w="12700">
            <a:solidFill>
              <a:srgbClr val="000000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001.METODOLOGIA E ESCOPO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171450" y="4857750"/>
            <a:ext cx="700088" cy="114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0.0.24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5209874" y="1778493"/>
            <a:ext cx="938212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42843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convergir</a:t>
            </a:r>
            <a:endParaRPr lang="en-US" sz="1354" dirty="0"/>
          </a:p>
        </p:txBody>
      </p:sp>
      <p:sp>
        <p:nvSpPr>
          <p:cNvPr id="15" name="Text 13"/>
          <p:cNvSpPr/>
          <p:nvPr/>
        </p:nvSpPr>
        <p:spPr>
          <a:xfrm>
            <a:off x="8205487" y="1888030"/>
            <a:ext cx="938212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ED9316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convergir</a:t>
            </a:r>
            <a:endParaRPr lang="en-US" sz="1354" dirty="0"/>
          </a:p>
        </p:txBody>
      </p:sp>
      <p:sp>
        <p:nvSpPr>
          <p:cNvPr id="16" name="Text 14"/>
          <p:cNvSpPr/>
          <p:nvPr/>
        </p:nvSpPr>
        <p:spPr>
          <a:xfrm>
            <a:off x="3862446" y="1876483"/>
            <a:ext cx="838200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42843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divergir</a:t>
            </a:r>
            <a:endParaRPr lang="en-US" sz="1354" dirty="0"/>
          </a:p>
        </p:txBody>
      </p:sp>
      <p:sp>
        <p:nvSpPr>
          <p:cNvPr id="17" name="Text 15"/>
          <p:cNvSpPr/>
          <p:nvPr/>
        </p:nvSpPr>
        <p:spPr>
          <a:xfrm>
            <a:off x="4157021" y="2475988"/>
            <a:ext cx="938212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descobrir</a:t>
            </a:r>
            <a:endParaRPr lang="en-US" sz="1354" dirty="0"/>
          </a:p>
        </p:txBody>
      </p:sp>
      <p:sp>
        <p:nvSpPr>
          <p:cNvPr id="18" name="Text 16"/>
          <p:cNvSpPr/>
          <p:nvPr/>
        </p:nvSpPr>
        <p:spPr>
          <a:xfrm>
            <a:off x="5120846" y="2475988"/>
            <a:ext cx="776287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definir</a:t>
            </a:r>
            <a:endParaRPr lang="en-US" sz="1354" dirty="0"/>
          </a:p>
        </p:txBody>
      </p:sp>
      <p:sp>
        <p:nvSpPr>
          <p:cNvPr id="19" name="Text 17"/>
          <p:cNvSpPr/>
          <p:nvPr/>
        </p:nvSpPr>
        <p:spPr>
          <a:xfrm>
            <a:off x="6011298" y="2872857"/>
            <a:ext cx="952500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problema</a:t>
            </a:r>
            <a:endParaRPr lang="en-US" sz="1354" dirty="0"/>
          </a:p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claro</a:t>
            </a:r>
            <a:endParaRPr lang="en-US" sz="1354" dirty="0"/>
          </a:p>
        </p:txBody>
      </p:sp>
      <p:sp>
        <p:nvSpPr>
          <p:cNvPr id="20" name="Text 18"/>
          <p:cNvSpPr/>
          <p:nvPr/>
        </p:nvSpPr>
        <p:spPr>
          <a:xfrm>
            <a:off x="8532582" y="2939558"/>
            <a:ext cx="1070846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solução e revisão</a:t>
            </a:r>
            <a:endParaRPr lang="en-US" sz="1354" dirty="0"/>
          </a:p>
        </p:txBody>
      </p:sp>
      <p:sp>
        <p:nvSpPr>
          <p:cNvPr id="21" name="Text 19"/>
          <p:cNvSpPr/>
          <p:nvPr/>
        </p:nvSpPr>
        <p:spPr>
          <a:xfrm>
            <a:off x="3343275" y="2906206"/>
            <a:ext cx="98107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problema </a:t>
            </a:r>
            <a:endParaRPr lang="en-US" sz="1354" dirty="0"/>
          </a:p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geral</a:t>
            </a:r>
            <a:endParaRPr lang="en-US" sz="1354" dirty="0"/>
          </a:p>
        </p:txBody>
      </p:sp>
      <p:sp>
        <p:nvSpPr>
          <p:cNvPr id="22" name="Text 20"/>
          <p:cNvSpPr/>
          <p:nvPr/>
        </p:nvSpPr>
        <p:spPr>
          <a:xfrm>
            <a:off x="6800908" y="1809808"/>
            <a:ext cx="838200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ED9316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divergir</a:t>
            </a:r>
            <a:endParaRPr lang="en-US" sz="1354" dirty="0"/>
          </a:p>
        </p:txBody>
      </p:sp>
      <p:sp>
        <p:nvSpPr>
          <p:cNvPr id="23" name="Text 21"/>
          <p:cNvSpPr/>
          <p:nvPr/>
        </p:nvSpPr>
        <p:spPr>
          <a:xfrm>
            <a:off x="6991796" y="2442637"/>
            <a:ext cx="1090613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desenvolver</a:t>
            </a:r>
            <a:endParaRPr lang="en-US" sz="1354" dirty="0"/>
          </a:p>
        </p:txBody>
      </p:sp>
      <p:sp>
        <p:nvSpPr>
          <p:cNvPr id="24" name="Text 22"/>
          <p:cNvSpPr/>
          <p:nvPr/>
        </p:nvSpPr>
        <p:spPr>
          <a:xfrm>
            <a:off x="7915601" y="2445972"/>
            <a:ext cx="895350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entregar</a:t>
            </a:r>
            <a:endParaRPr lang="en-US" sz="1354" dirty="0"/>
          </a:p>
        </p:txBody>
      </p:sp>
      <p:sp>
        <p:nvSpPr>
          <p:cNvPr id="25" name="Text 23"/>
          <p:cNvSpPr/>
          <p:nvPr/>
        </p:nvSpPr>
        <p:spPr>
          <a:xfrm>
            <a:off x="647700" y="2571750"/>
            <a:ext cx="2476500" cy="2190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DIAMANTE DUPLO</a:t>
            </a:r>
            <a:endParaRPr lang="en-US" sz="1725" dirty="0"/>
          </a:p>
        </p:txBody>
      </p:sp>
      <p:sp>
        <p:nvSpPr>
          <p:cNvPr id="26" name="Text 24"/>
          <p:cNvSpPr/>
          <p:nvPr/>
        </p:nvSpPr>
        <p:spPr>
          <a:xfrm>
            <a:off x="647700" y="2981325"/>
            <a:ext cx="2471738" cy="1733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055"/>
              </a:lnSpc>
              <a:buNone/>
            </a:pPr>
            <a:r>
              <a:rPr lang="en-US" sz="900" b="1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Lembrar que definir bem o problema é sempre o investimento mais barato. 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Cada hora gasta entendendo a questão economiza muitas horas de retrabalho em tecnologia.</a:t>
            </a:r>
            <a:endParaRPr lang="en-US" sz="900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Como metodologia de design, o </a:t>
            </a:r>
            <a:pPr algn="l" indent="0" marL="0">
              <a:lnSpc>
                <a:spcPts val="1055"/>
              </a:lnSpc>
              <a:buNone/>
            </a:pPr>
            <a:r>
              <a:rPr lang="en-US" sz="900" i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double diamond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traz clareza, evita soluções superficiais e garante que todos estejam alinhados sobre o problema certo antes de construir — poupando recursos e investimentos desnecessários.</a:t>
            </a:r>
            <a:endParaRPr lang="en-US" sz="900" dirty="0"/>
          </a:p>
        </p:txBody>
      </p:sp>
      <p:sp>
        <p:nvSpPr>
          <p:cNvPr id="27" name="Text 25"/>
          <p:cNvSpPr/>
          <p:nvPr/>
        </p:nvSpPr>
        <p:spPr>
          <a:xfrm>
            <a:off x="5581650" y="4700588"/>
            <a:ext cx="1819275" cy="2667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primeiro ciclo chegamos até aqui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284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0940" y="274797"/>
            <a:ext cx="2294792" cy="2294792"/>
          </a:xfrm>
          <a:prstGeom prst="diamond">
            <a:avLst/>
          </a:prstGeom>
          <a:solidFill>
            <a:srgbClr val="A7CA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166140" y="271463"/>
            <a:ext cx="2294792" cy="2294792"/>
          </a:xfrm>
          <a:prstGeom prst="diamond">
            <a:avLst/>
          </a:prstGeom>
          <a:solidFill>
            <a:srgbClr val="EDBB7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745478" y="1319008"/>
            <a:ext cx="243135" cy="243135"/>
          </a:xfrm>
          <a:prstGeom prst="ellipse">
            <a:avLst/>
          </a:prstGeom>
          <a:solidFill>
            <a:srgbClr val="1D4FCD"/>
          </a:solidFill>
          <a:ln w="50800">
            <a:solidFill>
              <a:srgbClr val="1D4FCD"/>
            </a:solidFill>
            <a:prstDash val="lgDash"/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625411" y="1725883"/>
            <a:ext cx="952500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problema</a:t>
            </a:r>
            <a:endParaRPr lang="en-US" sz="1354" dirty="0"/>
          </a:p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claro</a:t>
            </a:r>
            <a:endParaRPr lang="en-US" sz="1354" dirty="0"/>
          </a:p>
        </p:txBody>
      </p:sp>
      <p:sp>
        <p:nvSpPr>
          <p:cNvPr id="7" name="Text 4"/>
          <p:cNvSpPr/>
          <p:nvPr/>
        </p:nvSpPr>
        <p:spPr>
          <a:xfrm>
            <a:off x="4252913" y="2543175"/>
            <a:ext cx="1666875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b="1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Estratégia de Produto</a:t>
            </a:r>
            <a:endParaRPr lang="en-US" sz="1354" dirty="0"/>
          </a:p>
        </p:txBody>
      </p:sp>
      <p:sp>
        <p:nvSpPr>
          <p:cNvPr id="8" name="Text 5"/>
          <p:cNvSpPr/>
          <p:nvPr/>
        </p:nvSpPr>
        <p:spPr>
          <a:xfrm>
            <a:off x="7146689" y="1792584"/>
            <a:ext cx="1070846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solução e revisão</a:t>
            </a:r>
            <a:endParaRPr lang="en-US" sz="1354" dirty="0"/>
          </a:p>
        </p:txBody>
      </p:sp>
      <p:sp>
        <p:nvSpPr>
          <p:cNvPr id="9" name="Text 6"/>
          <p:cNvSpPr/>
          <p:nvPr/>
        </p:nvSpPr>
        <p:spPr>
          <a:xfrm>
            <a:off x="1957388" y="1759232"/>
            <a:ext cx="98107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problema </a:t>
            </a:r>
            <a:endParaRPr lang="en-US" sz="1354" dirty="0"/>
          </a:p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geral</a:t>
            </a:r>
            <a:endParaRPr lang="en-US" sz="1354" dirty="0"/>
          </a:p>
        </p:txBody>
      </p:sp>
      <p:sp>
        <p:nvSpPr>
          <p:cNvPr id="10" name="Text 7"/>
          <p:cNvSpPr/>
          <p:nvPr/>
        </p:nvSpPr>
        <p:spPr>
          <a:xfrm>
            <a:off x="2481263" y="3186113"/>
            <a:ext cx="4914900" cy="13001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o desafio é:</a:t>
            </a:r>
            <a:endParaRPr lang="en-US" sz="1200" dirty="0"/>
          </a:p>
          <a:p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construir uma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estratégia de produto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(1) que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conecte resultados 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financeiros e tecnológicos, e traga clareza de oferta ao mercado (2), operado em práticas mensuráveis (3); viabilizando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escala territorial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(4),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operacional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(5) e de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portfólio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(6) acompanháveis; permitindo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sustentabilidade e expansão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da empresa ao longo de 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2026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(7).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001.METODOLOGIA E ESCOPO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284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0940" y="274797"/>
            <a:ext cx="2294792" cy="2294792"/>
          </a:xfrm>
          <a:prstGeom prst="diamond">
            <a:avLst/>
          </a:prstGeom>
          <a:solidFill>
            <a:srgbClr val="A7CA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166140" y="271463"/>
            <a:ext cx="2294792" cy="2294792"/>
          </a:xfrm>
          <a:prstGeom prst="diamond">
            <a:avLst/>
          </a:prstGeom>
          <a:solidFill>
            <a:srgbClr val="EDBB7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745478" y="1319008"/>
            <a:ext cx="243135" cy="243135"/>
          </a:xfrm>
          <a:prstGeom prst="ellipse">
            <a:avLst/>
          </a:prstGeom>
          <a:solidFill>
            <a:srgbClr val="1D4FCD"/>
          </a:solidFill>
          <a:ln w="50800">
            <a:solidFill>
              <a:srgbClr val="1D4FCD"/>
            </a:solidFill>
            <a:prstDash val="lgDash"/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800100" y="171450"/>
            <a:ext cx="8110537" cy="4767263"/>
          </a:xfrm>
          <a:prstGeom prst="rect">
            <a:avLst/>
          </a:prstGeom>
          <a:solidFill>
            <a:srgbClr val="667293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em função do momento atual da Plongê, decidimos pausar o desenvolvimento do segundo diamante (focado em estratégia de produto) para que seja feito quando houverem as primeiras discussões de estratégia 2026 internamente entre os sócios atuais da Plongê: Renata, André, Adriana, Luisa e Stefani</a:t>
            </a:r>
            <a:endParaRPr lang="en-US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625411" y="1725883"/>
            <a:ext cx="952500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problema</a:t>
            </a:r>
            <a:endParaRPr lang="en-US" sz="1354" dirty="0"/>
          </a:p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claro</a:t>
            </a:r>
            <a:endParaRPr lang="en-US" sz="1354" dirty="0"/>
          </a:p>
        </p:txBody>
      </p:sp>
      <p:sp>
        <p:nvSpPr>
          <p:cNvPr id="8" name="Text 5"/>
          <p:cNvSpPr/>
          <p:nvPr/>
        </p:nvSpPr>
        <p:spPr>
          <a:xfrm>
            <a:off x="4252913" y="2543175"/>
            <a:ext cx="1666875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b="1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Estratégia de Produto</a:t>
            </a:r>
            <a:endParaRPr lang="en-US" sz="1354" dirty="0"/>
          </a:p>
        </p:txBody>
      </p:sp>
      <p:sp>
        <p:nvSpPr>
          <p:cNvPr id="9" name="Text 6"/>
          <p:cNvSpPr/>
          <p:nvPr/>
        </p:nvSpPr>
        <p:spPr>
          <a:xfrm>
            <a:off x="7146689" y="1792584"/>
            <a:ext cx="1070846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solução e revisão</a:t>
            </a:r>
            <a:endParaRPr lang="en-US" sz="1354" dirty="0"/>
          </a:p>
        </p:txBody>
      </p:sp>
      <p:sp>
        <p:nvSpPr>
          <p:cNvPr id="10" name="Text 7"/>
          <p:cNvSpPr/>
          <p:nvPr/>
        </p:nvSpPr>
        <p:spPr>
          <a:xfrm>
            <a:off x="1957388" y="1759232"/>
            <a:ext cx="98107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problema </a:t>
            </a:r>
            <a:endParaRPr lang="en-US" sz="1354" dirty="0"/>
          </a:p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geral</a:t>
            </a:r>
            <a:endParaRPr lang="en-US" sz="1354" dirty="0"/>
          </a:p>
        </p:txBody>
      </p:sp>
      <p:sp>
        <p:nvSpPr>
          <p:cNvPr id="11" name="Text 8"/>
          <p:cNvSpPr/>
          <p:nvPr/>
        </p:nvSpPr>
        <p:spPr>
          <a:xfrm>
            <a:off x="2481263" y="3186113"/>
            <a:ext cx="4914900" cy="13001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o desafio é:</a:t>
            </a:r>
            <a:endParaRPr lang="en-US" sz="1200" dirty="0"/>
          </a:p>
          <a:p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construir uma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estratégia de produto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(1) que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conecte resultados 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financeiros e tecnológicos, e traga clareza de oferta ao mercado (2), operado em práticas mensuráveis (3); viabilizando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escala territorial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(4),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operacional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(5) e de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portfólio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(6) acompanháveis; permitindo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sustentabilidade e expansão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da empresa ao longo de 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2026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(7).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001.METODOLOGIA E ESCOPO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D93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813" y="2824163"/>
            <a:ext cx="8181975" cy="19716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[Semana 1 e 2] 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Apresentação do Diagnóstico (Primeiro Diamante) para o time remotamente em 14/Outubro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Alinhamento entre sócios sobre próximos passos da jornada Sal-na-Plongê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Ajustar storytelling com </a:t>
            </a:r>
            <a:pPr algn="l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maior toada de dados e OKRs, e menor em estratégia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Evitar mal-entendimento do time que ”não há estratégia”. Na verdade estamos em momento de rediscussão de estratégia com a chegada de novos sócios, situação financeira e preparo para 2026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Explicar sobre Produto para o time, e trazer visão de Plataforma para o Plia (e menos de ”sistema”)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Colher feedbacks espontâneos durante a apresentação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Engajar time para Postmortem a respeito do Plia, que seja sem ”culpados”, e sim com ”o que aprendemos?”</a:t>
            </a:r>
            <a:endParaRPr lang="en-US" sz="1725" dirty="0"/>
          </a:p>
        </p:txBody>
      </p:sp>
      <p:sp>
        <p:nvSpPr>
          <p:cNvPr id="3" name="Text 1"/>
          <p:cNvSpPr/>
          <p:nvPr/>
        </p:nvSpPr>
        <p:spPr>
          <a:xfrm>
            <a:off x="404813" y="590550"/>
            <a:ext cx="95250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i="1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 como ficamos em outubro?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04813" y="795338"/>
            <a:ext cx="7591425" cy="762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000" b="1" spc="-12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Há próximos passos importantes percebidos durante o diagnóstico que são de alto valor e seguem priorizados</a:t>
            </a:r>
            <a:endParaRPr lang="en-US" sz="3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D93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813" y="3376613"/>
            <a:ext cx="8039100" cy="1533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[Semana 3] 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Dinâmica de Postmortem presencialmente, em 20/Outubro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Construção coletiva de linha do tempo do projeto, desde 2022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Discussão de pontos altos e baixos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Foco em aprendizados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Coleta simbólica de assinaturas ao final do encontro </a:t>
            </a:r>
            <a:endParaRPr lang="en-US" sz="1725" dirty="0"/>
          </a:p>
        </p:txBody>
      </p:sp>
      <p:sp>
        <p:nvSpPr>
          <p:cNvPr id="3" name="Text 1"/>
          <p:cNvSpPr/>
          <p:nvPr/>
        </p:nvSpPr>
        <p:spPr>
          <a:xfrm>
            <a:off x="404813" y="590550"/>
            <a:ext cx="95250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i="1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 como ficamos em outubro?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04813" y="795338"/>
            <a:ext cx="7591425" cy="762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000" b="1" spc="-12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Há próximos passos importantes percebidos durante o diagnóstico que são de alto valor e seguem priorizados</a:t>
            </a:r>
            <a:endParaRPr lang="en-US" sz="3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D93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813" y="2462213"/>
            <a:ext cx="7896225" cy="2628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[Semana 4]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 Revisão de processos e operação </a:t>
            </a:r>
            <a:pPr algn="l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(ainda sem data)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Adriana e Luisa irão </a:t>
            </a:r>
            <a:pPr algn="l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revisar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 detalhe de </a:t>
            </a:r>
            <a:pPr algn="l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ferramentas, artefatos e processos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 (já existentes)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Sal irá revisar resultado do levantamento, à luz da construção de uma plataforma de dados operacionais da Plongê (dores abordadas: ”fonte única da verdade” e ”OKRs claros e acompanháveis”)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Primeiro esboço de arquitetura de datalakehouse Plongê: mapa mental, para validação e discussão. Quais OKRs já seriam automatizáveis através deste desenho? Quais ficam de fora?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Definição de próximos passos com o time (em especial, a respeito de excesso de ferramentas, uso consciente de Inteligência Artificial e consolidação de informações em um único repositório). Como garantimos que todos estão ”fazendo do jeito correto”?</a:t>
            </a:r>
            <a:endParaRPr lang="en-US" sz="1725" dirty="0"/>
          </a:p>
        </p:txBody>
      </p:sp>
      <p:sp>
        <p:nvSpPr>
          <p:cNvPr id="3" name="Text 1"/>
          <p:cNvSpPr/>
          <p:nvPr/>
        </p:nvSpPr>
        <p:spPr>
          <a:xfrm>
            <a:off x="404813" y="590550"/>
            <a:ext cx="95250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i="1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 como ficamos em outubro?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04813" y="795338"/>
            <a:ext cx="7591425" cy="762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000" b="1" spc="-12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Há próximos passos importantes percebidos durante o diagnóstico que são de alto valor e seguem priorizados</a:t>
            </a:r>
            <a:endParaRPr lang="en-US" sz="3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4763" y="171450"/>
            <a:ext cx="5157788" cy="4800600"/>
          </a:xfrm>
          <a:prstGeom prst="roundRect">
            <a:avLst>
              <a:gd name="adj" fmla="val 4762"/>
            </a:avLst>
          </a:prstGeom>
          <a:solidFill>
            <a:srgbClr val="ECE6DE">
              <a:alpha val="9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-1971675" y="2314575"/>
            <a:ext cx="525780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4050"/>
              </a:lnSpc>
              <a:buNone/>
            </a:pPr>
            <a:r>
              <a:rPr lang="en-US" sz="4500" spc="-90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investimento</a:t>
            </a:r>
            <a:endParaRPr lang="en-US" sz="4500" dirty="0"/>
          </a:p>
        </p:txBody>
      </p:sp>
      <p:sp>
        <p:nvSpPr>
          <p:cNvPr id="4" name="Text 2"/>
          <p:cNvSpPr/>
          <p:nvPr/>
        </p:nvSpPr>
        <p:spPr>
          <a:xfrm>
            <a:off x="4005262" y="581025"/>
            <a:ext cx="5233988" cy="39766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4050"/>
              </a:lnSpc>
              <a:buNone/>
            </a:pPr>
            <a:r>
              <a:rPr lang="en-US" sz="4500" spc="-90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15.000 reais</a:t>
            </a:r>
            <a:endParaRPr lang="en-US" sz="4500" dirty="0"/>
          </a:p>
          <a:p>
            <a:pPr algn="r" indent="0" marL="0">
              <a:lnSpc>
                <a:spcPts val="2109"/>
              </a:lnSpc>
              <a:buNone/>
            </a:pPr>
            <a:r>
              <a:rPr lang="en-US" sz="1800" spc="-90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refere a 4 semanas:</a:t>
            </a:r>
            <a:endParaRPr lang="en-US" sz="4500" dirty="0"/>
          </a:p>
          <a:p>
            <a:pPr algn="r" indent="0" marL="0">
              <a:lnSpc>
                <a:spcPts val="2109"/>
              </a:lnSpc>
              <a:buNone/>
            </a:pPr>
            <a:r>
              <a:rPr lang="en-US" sz="1800" spc="-90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06/Out, 13/Out, 20/Out e 27/Out</a:t>
            </a:r>
            <a:endParaRPr lang="en-US" sz="4500" dirty="0"/>
          </a:p>
          <a:p>
            <a:pPr algn="r" indent="0" marL="0">
              <a:lnSpc>
                <a:spcPts val="2109"/>
              </a:lnSpc>
              <a:buNone/>
            </a:pPr>
            <a:r>
              <a:rPr lang="en-US" sz="1800" spc="-90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~8h de dedicação semanal</a:t>
            </a:r>
            <a:endParaRPr lang="en-US" sz="4500" dirty="0"/>
          </a:p>
          <a:p>
            <a:pPr algn="r" indent="0" marL="0">
              <a:lnSpc>
                <a:spcPts val="2109"/>
              </a:lnSpc>
              <a:buNone/>
            </a:pPr>
            <a:r>
              <a:rPr lang="en-US" sz="1800" spc="-90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 caso de aumento de escopo, cobranças adicionais rateadas por semana</a:t>
            </a:r>
            <a:endParaRPr lang="en-US" sz="4500" dirty="0"/>
          </a:p>
          <a:p>
            <a:pPr algn="r" indent="0" marL="0">
              <a:lnSpc>
                <a:spcPts val="2109"/>
              </a:lnSpc>
              <a:buNone/>
            </a:pPr>
            <a:r>
              <a:rPr lang="en-US" sz="1800" spc="-90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envio do faturamento em 2 parcelas de 7,5k: em 10/Nov e 30/Nov</a:t>
            </a:r>
            <a:endParaRPr lang="en-US" sz="4500" dirty="0"/>
          </a:p>
          <a:p>
            <a:pPr algn="r" indent="0" marL="0">
              <a:lnSpc>
                <a:spcPts val="2109"/>
              </a:lnSpc>
              <a:buNone/>
            </a:pPr>
            <a:r>
              <a:rPr lang="en-US" sz="1800" spc="-90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impostos inclusos</a:t>
            </a:r>
            <a:endParaRPr lang="en-US" sz="4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2025-10-16T22:34:35Z</dcterms:created>
  <dcterms:modified xsi:type="dcterms:W3CDTF">2025-10-16T22:34:35Z</dcterms:modified>
</cp:coreProperties>
</file>